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6" r:id="rId7"/>
    <p:sldId id="265" r:id="rId8"/>
    <p:sldId id="259" r:id="rId9"/>
    <p:sldId id="261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CB05A2B8-840C-4943-9F92-73669724DFC2}"/>
    <pc:docChg chg="delSld">
      <pc:chgData name="Jacintha Westerink" userId="8afea143-2072-4321-832c-d695a2a40b89" providerId="ADAL" clId="{CB05A2B8-840C-4943-9F92-73669724DFC2}" dt="2022-02-06T21:27:59.876" v="0" actId="2696"/>
      <pc:docMkLst>
        <pc:docMk/>
      </pc:docMkLst>
      <pc:sldChg chg="del">
        <pc:chgData name="Jacintha Westerink" userId="8afea143-2072-4321-832c-d695a2a40b89" providerId="ADAL" clId="{CB05A2B8-840C-4943-9F92-73669724DFC2}" dt="2022-02-06T21:27:59.876" v="0" actId="2696"/>
        <pc:sldMkLst>
          <pc:docMk/>
          <pc:sldMk cId="1249131172" sldId="262"/>
        </pc:sldMkLst>
      </pc:sldChg>
    </pc:docChg>
  </pc:docChgLst>
  <pc:docChgLst>
    <pc:chgData name="Jacintha Westerink" userId="c1c74fd5-67fa-43d8-8063-0adb3063a5fc" providerId="ADAL" clId="{6B8A9054-F663-4279-8F06-D2AE477EF900}"/>
    <pc:docChg chg="custSel modSld">
      <pc:chgData name="Jacintha Westerink" userId="c1c74fd5-67fa-43d8-8063-0adb3063a5fc" providerId="ADAL" clId="{6B8A9054-F663-4279-8F06-D2AE477EF900}" dt="2021-02-02T11:10:53.302" v="87" actId="6549"/>
      <pc:docMkLst>
        <pc:docMk/>
      </pc:docMkLst>
      <pc:sldChg chg="modSp mod">
        <pc:chgData name="Jacintha Westerink" userId="c1c74fd5-67fa-43d8-8063-0adb3063a5fc" providerId="ADAL" clId="{6B8A9054-F663-4279-8F06-D2AE477EF900}" dt="2021-02-02T11:10:53.302" v="87" actId="6549"/>
        <pc:sldMkLst>
          <pc:docMk/>
          <pc:sldMk cId="1249131172" sldId="262"/>
        </pc:sldMkLst>
        <pc:spChg chg="mod">
          <ac:chgData name="Jacintha Westerink" userId="c1c74fd5-67fa-43d8-8063-0adb3063a5fc" providerId="ADAL" clId="{6B8A9054-F663-4279-8F06-D2AE477EF900}" dt="2021-02-02T11:10:53.302" v="87" actId="6549"/>
          <ac:spMkLst>
            <pc:docMk/>
            <pc:sldMk cId="1249131172" sldId="26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6-2-2022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29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6-2-2022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52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6-2-2022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4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6-2-2022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63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6-2-2022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6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6-2-2022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04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6-2-2022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96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6-2-2022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23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6-2-2022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37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6-2-2022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43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283E-168D-4082-98C2-53B7C2EF8863}" type="datetimeFigureOut">
              <a:rPr lang="nl-NL" smtClean="0"/>
              <a:t>6-2-2022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41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8283E-168D-4082-98C2-53B7C2EF8863}" type="datetimeFigureOut">
              <a:rPr lang="nl-NL" smtClean="0"/>
              <a:t>6-2-2022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17CB0-5851-49A1-BC3C-65CEB202FC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96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2030" y="573181"/>
            <a:ext cx="9144000" cy="1229901"/>
          </a:xfrm>
        </p:spPr>
        <p:txBody>
          <a:bodyPr>
            <a:normAutofit/>
          </a:bodyPr>
          <a:lstStyle/>
          <a:p>
            <a:r>
              <a:rPr lang="nl-NL" sz="8000" b="1" dirty="0"/>
              <a:t>Vermeerdering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47" y="1803082"/>
            <a:ext cx="7477125" cy="44577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444" y="1803082"/>
            <a:ext cx="3253195" cy="444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8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7103" y="321582"/>
            <a:ext cx="10515600" cy="1325563"/>
          </a:xfrm>
        </p:spPr>
        <p:txBody>
          <a:bodyPr/>
          <a:lstStyle/>
          <a:p>
            <a:r>
              <a:rPr lang="nl-NL" dirty="0"/>
              <a:t>Wat is </a:t>
            </a:r>
            <a:r>
              <a:rPr lang="nl-NL" b="1" u="sng" dirty="0"/>
              <a:t>vermeerdering</a:t>
            </a:r>
            <a:r>
              <a:rPr lang="nl-NL" dirty="0"/>
              <a:t> bij planten?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6880" y="2130424"/>
            <a:ext cx="9646920" cy="3225347"/>
          </a:xfrm>
        </p:spPr>
        <p:txBody>
          <a:bodyPr>
            <a:normAutofit lnSpcReduction="10000"/>
          </a:bodyPr>
          <a:lstStyle/>
          <a:p>
            <a:r>
              <a:rPr lang="nl-NL" sz="3200" dirty="0"/>
              <a:t>Vermeerderen is het voortplanten van het geslacht.</a:t>
            </a:r>
          </a:p>
          <a:p>
            <a:endParaRPr lang="nl-NL" sz="3200" dirty="0"/>
          </a:p>
          <a:p>
            <a:r>
              <a:rPr lang="nl-NL" sz="3200" dirty="0"/>
              <a:t>Er bestaan 2 soorten vermeerdering:</a:t>
            </a:r>
          </a:p>
          <a:p>
            <a:endParaRPr lang="nl-NL" sz="3200" dirty="0"/>
          </a:p>
          <a:p>
            <a:pPr marL="457200" lvl="1" indent="0">
              <a:buNone/>
            </a:pPr>
            <a:r>
              <a:rPr lang="nl-NL" sz="3200" dirty="0"/>
              <a:t>	1. Generatieve vermeerdering</a:t>
            </a:r>
          </a:p>
          <a:p>
            <a:pPr marL="457200" lvl="1" indent="0">
              <a:buNone/>
            </a:pPr>
            <a:r>
              <a:rPr lang="nl-NL" sz="3200" dirty="0"/>
              <a:t>	2. Vegetatieve vermeerdering</a:t>
            </a:r>
          </a:p>
          <a:p>
            <a:pPr marL="457200" lvl="1" indent="0">
              <a:buNone/>
            </a:pPr>
            <a:endParaRPr lang="nl-NL" sz="2800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770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65811" y="251913"/>
            <a:ext cx="10515600" cy="1325563"/>
          </a:xfrm>
        </p:spPr>
        <p:txBody>
          <a:bodyPr/>
          <a:lstStyle/>
          <a:p>
            <a:r>
              <a:rPr lang="nl-NL" b="1" u="sng" dirty="0"/>
              <a:t>Generatieve vermeerdering.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45623" y="1860458"/>
            <a:ext cx="10493828" cy="4705804"/>
          </a:xfrm>
        </p:spPr>
        <p:txBody>
          <a:bodyPr>
            <a:normAutofit/>
          </a:bodyPr>
          <a:lstStyle/>
          <a:p>
            <a:r>
              <a:rPr lang="nl-NL" sz="3600" dirty="0"/>
              <a:t>Geslachtelijke vermeerdering</a:t>
            </a:r>
          </a:p>
          <a:p>
            <a:r>
              <a:rPr lang="nl-NL" sz="3600" dirty="0"/>
              <a:t>= vermeerdering door zaad </a:t>
            </a:r>
          </a:p>
          <a:p>
            <a:r>
              <a:rPr lang="nl-NL" sz="3600" dirty="0"/>
              <a:t>Het stuifmeel en de stamper (vruchtbeginsel)           zijn noodzakelijk</a:t>
            </a:r>
          </a:p>
          <a:p>
            <a:r>
              <a:rPr lang="nl-NL" sz="3600" dirty="0"/>
              <a:t>Bestuiving en bevruchting </a:t>
            </a:r>
          </a:p>
          <a:p>
            <a:r>
              <a:rPr lang="nl-NL" sz="3600" dirty="0"/>
              <a:t> Zelfbestuiving en kruisbestuiving zijn mogelijkheden</a:t>
            </a:r>
          </a:p>
        </p:txBody>
      </p:sp>
    </p:spTree>
    <p:extLst>
      <p:ext uri="{BB962C8B-B14F-4D97-AF65-F5344CB8AC3E}">
        <p14:creationId xmlns:p14="http://schemas.microsoft.com/office/powerpoint/2010/main" val="10030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31095"/>
            <a:ext cx="10515600" cy="834890"/>
          </a:xfrm>
        </p:spPr>
        <p:txBody>
          <a:bodyPr/>
          <a:lstStyle/>
          <a:p>
            <a:r>
              <a:rPr lang="nl-NL" u="sng" dirty="0"/>
              <a:t>Korte herhaling morfologie bloem/plant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68683" y="4984615"/>
            <a:ext cx="6566263" cy="1761716"/>
          </a:xfrm>
        </p:spPr>
        <p:txBody>
          <a:bodyPr/>
          <a:lstStyle/>
          <a:p>
            <a:r>
              <a:rPr lang="nl-NL" dirty="0"/>
              <a:t>Bloemen met zowel         als       voortplantingscellen </a:t>
            </a: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5421086" y="1735909"/>
            <a:ext cx="6435637" cy="5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Eenslachtige </a:t>
            </a:r>
            <a:r>
              <a:rPr lang="nl-NL" u="sng" dirty="0"/>
              <a:t>bloemen</a:t>
            </a:r>
            <a:r>
              <a:rPr lang="nl-NL" dirty="0"/>
              <a:t>: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454" y="2767055"/>
            <a:ext cx="315535" cy="44334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572" y="2720012"/>
            <a:ext cx="417243" cy="40872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483" y="4953896"/>
            <a:ext cx="424971" cy="41629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394" y="5028982"/>
            <a:ext cx="345716" cy="485753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41" y="1428511"/>
            <a:ext cx="3305175" cy="2400300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15" y="4403407"/>
            <a:ext cx="3857625" cy="1933575"/>
          </a:xfrm>
          <a:prstGeom prst="rect">
            <a:avLst/>
          </a:prstGeom>
        </p:spPr>
      </p:pic>
      <p:sp>
        <p:nvSpPr>
          <p:cNvPr id="26" name="Tijdelijke aanduiding voor inhoud 2"/>
          <p:cNvSpPr txBox="1">
            <a:spLocks/>
          </p:cNvSpPr>
          <p:nvPr/>
        </p:nvSpPr>
        <p:spPr>
          <a:xfrm>
            <a:off x="5421086" y="2351315"/>
            <a:ext cx="5932714" cy="11811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Meeldraad~ of  stamperbloemen</a:t>
            </a:r>
          </a:p>
          <a:p>
            <a:r>
              <a:rPr lang="nl-NL" dirty="0"/>
              <a:t>Bloemen met  óf         </a:t>
            </a:r>
            <a:r>
              <a:rPr lang="nl-NL" dirty="0" err="1"/>
              <a:t>óf</a:t>
            </a:r>
            <a:r>
              <a:rPr lang="nl-NL" dirty="0"/>
              <a:t>         voortplantingscellen </a:t>
            </a:r>
          </a:p>
        </p:txBody>
      </p:sp>
      <p:sp>
        <p:nvSpPr>
          <p:cNvPr id="27" name="Tijdelijke aanduiding voor inhoud 2"/>
          <p:cNvSpPr txBox="1">
            <a:spLocks/>
          </p:cNvSpPr>
          <p:nvPr/>
        </p:nvSpPr>
        <p:spPr>
          <a:xfrm>
            <a:off x="5268683" y="4427144"/>
            <a:ext cx="6435637" cy="5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Tweeslachtige </a:t>
            </a:r>
            <a:r>
              <a:rPr lang="nl-NL" u="sng" dirty="0"/>
              <a:t>bloemen</a:t>
            </a:r>
            <a:r>
              <a:rPr lang="nl-NL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1653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008" y="5653380"/>
            <a:ext cx="408483" cy="40014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368" y="4758067"/>
            <a:ext cx="305363" cy="4290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31095"/>
            <a:ext cx="10515600" cy="834890"/>
          </a:xfrm>
        </p:spPr>
        <p:txBody>
          <a:bodyPr/>
          <a:lstStyle/>
          <a:p>
            <a:r>
              <a:rPr lang="nl-NL" u="sng" dirty="0"/>
              <a:t>Korte herhaling morfologie bloem/plant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9314" y="4972595"/>
            <a:ext cx="6566263" cy="1761716"/>
          </a:xfrm>
        </p:spPr>
        <p:txBody>
          <a:bodyPr/>
          <a:lstStyle/>
          <a:p>
            <a:r>
              <a:rPr lang="nl-NL" dirty="0"/>
              <a:t>Plant met óf alleen stamper bloemen, óf alleen meeldraadbloemen</a:t>
            </a: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5190307" y="2244227"/>
            <a:ext cx="6566263" cy="1761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Plant met tweeslachtige bloemen </a:t>
            </a:r>
          </a:p>
          <a:p>
            <a:r>
              <a:rPr lang="nl-NL" dirty="0"/>
              <a:t>óf met beide éénslachtige bloemen op één plant  (zowel        als       )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390" y="3229809"/>
            <a:ext cx="305363" cy="42905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198" y="3154336"/>
            <a:ext cx="407070" cy="398762"/>
          </a:xfrm>
          <a:prstGeom prst="rect">
            <a:avLst/>
          </a:prstGeom>
        </p:spPr>
      </p:pic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5190307" y="1670101"/>
            <a:ext cx="6566263" cy="604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Eenhuizige </a:t>
            </a:r>
            <a:r>
              <a:rPr lang="nl-NL" u="sng" dirty="0"/>
              <a:t>plant</a:t>
            </a:r>
            <a:r>
              <a:rPr lang="nl-NL" dirty="0"/>
              <a:t>: </a:t>
            </a: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5399314" y="4519843"/>
            <a:ext cx="6566263" cy="604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Tweehuizige </a:t>
            </a:r>
            <a:r>
              <a:rPr lang="nl-NL" u="sng" dirty="0"/>
              <a:t>plant</a:t>
            </a:r>
            <a:r>
              <a:rPr lang="nl-NL" dirty="0"/>
              <a:t>: 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33" y="1186543"/>
            <a:ext cx="3924300" cy="28194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31" y="4171364"/>
            <a:ext cx="42576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5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182" y="690440"/>
            <a:ext cx="3745326" cy="346664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291" y="4072991"/>
            <a:ext cx="3598709" cy="311031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780" y="4398294"/>
            <a:ext cx="3614528" cy="24597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7301" y="406459"/>
            <a:ext cx="4616379" cy="1325563"/>
          </a:xfrm>
        </p:spPr>
        <p:txBody>
          <a:bodyPr/>
          <a:lstStyle/>
          <a:p>
            <a:r>
              <a:rPr lang="nl-NL" u="sng" dirty="0"/>
              <a:t>Bestuiving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704" y="4357161"/>
            <a:ext cx="3403475" cy="262964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720" y="1983965"/>
            <a:ext cx="3204998" cy="25191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9503"/>
            <a:ext cx="2333606" cy="278995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" y="2760452"/>
            <a:ext cx="2301239" cy="408015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6922" y="-38275"/>
            <a:ext cx="2379516" cy="320883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6874" y="3009949"/>
            <a:ext cx="3586417" cy="1657350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8212341" y="580388"/>
            <a:ext cx="1097122" cy="16315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62968" y="156119"/>
            <a:ext cx="1659705" cy="2806746"/>
          </a:xfrm>
        </p:spPr>
        <p:txBody>
          <a:bodyPr>
            <a:normAutofit/>
          </a:bodyPr>
          <a:lstStyle/>
          <a:p>
            <a:r>
              <a:rPr lang="nl-NL" dirty="0"/>
              <a:t>Wind</a:t>
            </a:r>
          </a:p>
          <a:p>
            <a:r>
              <a:rPr lang="nl-NL" dirty="0"/>
              <a:t>Insecten</a:t>
            </a:r>
          </a:p>
          <a:p>
            <a:r>
              <a:rPr lang="nl-NL" dirty="0"/>
              <a:t>Dier</a:t>
            </a:r>
          </a:p>
          <a:p>
            <a:r>
              <a:rPr lang="nl-NL" dirty="0"/>
              <a:t>Mens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952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811" y="709725"/>
            <a:ext cx="5259977" cy="54994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80211" y="-157187"/>
            <a:ext cx="10515600" cy="1325563"/>
          </a:xfrm>
        </p:spPr>
        <p:txBody>
          <a:bodyPr/>
          <a:lstStyle/>
          <a:p>
            <a:r>
              <a:rPr lang="nl-NL" u="sng" dirty="0"/>
              <a:t>Bestuiving / bevruchting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05600" y="6142680"/>
            <a:ext cx="5486400" cy="6487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/>
              <a:t>Bevruchting: </a:t>
            </a:r>
          </a:p>
          <a:p>
            <a:pPr marL="0" indent="0">
              <a:buNone/>
            </a:pPr>
            <a:r>
              <a:rPr lang="nl-NL" dirty="0"/>
              <a:t>Samensmelten kern stuifmeelkorrel met kern eicel.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1194"/>
            <a:ext cx="6148251" cy="374543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19798"/>
            <a:ext cx="4693920" cy="23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35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29395" y="205777"/>
            <a:ext cx="9124406" cy="1325563"/>
          </a:xfrm>
        </p:spPr>
        <p:txBody>
          <a:bodyPr/>
          <a:lstStyle/>
          <a:p>
            <a:r>
              <a:rPr lang="nl-NL" b="1" u="sng" dirty="0"/>
              <a:t>Vegetatieve vermeerdering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76401" y="2128572"/>
            <a:ext cx="9677400" cy="4351338"/>
          </a:xfrm>
        </p:spPr>
        <p:txBody>
          <a:bodyPr>
            <a:noAutofit/>
          </a:bodyPr>
          <a:lstStyle/>
          <a:p>
            <a:r>
              <a:rPr lang="nl-NL" sz="3600" dirty="0"/>
              <a:t>Ongeslachtelijke vermeerdering</a:t>
            </a:r>
          </a:p>
          <a:p>
            <a:r>
              <a:rPr lang="nl-NL" sz="3600" dirty="0"/>
              <a:t>Gebruik gemaakt van delen van de plant </a:t>
            </a:r>
          </a:p>
          <a:p>
            <a:pPr marL="0" indent="0">
              <a:buNone/>
            </a:pPr>
            <a:r>
              <a:rPr lang="nl-NL" sz="3600" dirty="0"/>
              <a:t>   (wortel -bol/knol-, stengel, blad, cel)</a:t>
            </a:r>
          </a:p>
          <a:p>
            <a:r>
              <a:rPr lang="nl-NL" sz="3600" dirty="0"/>
              <a:t> Uit één plant ontstaan meerdere planten die (genetisch) identiek zijn aan de moederplant.</a:t>
            </a:r>
          </a:p>
          <a:p>
            <a:r>
              <a:rPr lang="nl-NL" sz="3600" dirty="0"/>
              <a:t>Groter risico op overdracht van ziekten (virussen en schimmelziektes) </a:t>
            </a:r>
          </a:p>
        </p:txBody>
      </p:sp>
    </p:spTree>
    <p:extLst>
      <p:ext uri="{BB962C8B-B14F-4D97-AF65-F5344CB8AC3E}">
        <p14:creationId xmlns:p14="http://schemas.microsoft.com/office/powerpoint/2010/main" val="222157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u="sng" dirty="0"/>
              <a:t>Voorbeelden van vegetatieve vermeerdering</a:t>
            </a:r>
            <a:r>
              <a:rPr lang="nl-NL" dirty="0"/>
              <a:t>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44493" y="1543522"/>
            <a:ext cx="10247209" cy="4905916"/>
          </a:xfrm>
        </p:spPr>
        <p:txBody>
          <a:bodyPr>
            <a:noAutofit/>
          </a:bodyPr>
          <a:lstStyle/>
          <a:p>
            <a:r>
              <a:rPr lang="nl-NL" sz="3600" dirty="0"/>
              <a:t>Stekken</a:t>
            </a:r>
          </a:p>
          <a:p>
            <a:pPr lvl="1"/>
            <a:r>
              <a:rPr lang="nl-NL" dirty="0"/>
              <a:t>Bladstek, </a:t>
            </a:r>
            <a:r>
              <a:rPr lang="nl-NL" dirty="0" err="1"/>
              <a:t>topstek</a:t>
            </a:r>
            <a:r>
              <a:rPr lang="nl-NL" dirty="0"/>
              <a:t>/</a:t>
            </a:r>
            <a:r>
              <a:rPr lang="nl-NL" dirty="0" err="1"/>
              <a:t>kopstek</a:t>
            </a:r>
            <a:r>
              <a:rPr lang="nl-NL" dirty="0"/>
              <a:t>, tussenstek, stengelstek (winterstek), wortelstek</a:t>
            </a:r>
          </a:p>
          <a:p>
            <a:r>
              <a:rPr lang="nl-NL" sz="3600" dirty="0"/>
              <a:t>Uitlopers</a:t>
            </a:r>
          </a:p>
          <a:p>
            <a:r>
              <a:rPr lang="nl-NL" sz="3600" dirty="0"/>
              <a:t>Scheuren.</a:t>
            </a:r>
          </a:p>
          <a:p>
            <a:r>
              <a:rPr lang="nl-NL" sz="3600" dirty="0"/>
              <a:t>Afleggen</a:t>
            </a:r>
          </a:p>
          <a:p>
            <a:r>
              <a:rPr lang="nl-NL" sz="3600" dirty="0"/>
              <a:t>Aanaarden</a:t>
            </a:r>
          </a:p>
          <a:p>
            <a:r>
              <a:rPr lang="nl-NL" sz="3600" dirty="0"/>
              <a:t>Enten</a:t>
            </a:r>
          </a:p>
          <a:p>
            <a:r>
              <a:rPr lang="nl-NL" sz="3600" dirty="0"/>
              <a:t>Weefselkweek</a:t>
            </a:r>
          </a:p>
        </p:txBody>
      </p:sp>
    </p:spTree>
    <p:extLst>
      <p:ext uri="{BB962C8B-B14F-4D97-AF65-F5344CB8AC3E}">
        <p14:creationId xmlns:p14="http://schemas.microsoft.com/office/powerpoint/2010/main" val="37954919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219</Words>
  <Application>Microsoft Office PowerPoint</Application>
  <PresentationFormat>Breedbeeld</PresentationFormat>
  <Paragraphs>49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Vermeerdering</vt:lpstr>
      <vt:lpstr>Wat is vermeerdering bij planten?</vt:lpstr>
      <vt:lpstr>Generatieve vermeerdering.</vt:lpstr>
      <vt:lpstr>Korte herhaling morfologie bloem/plant</vt:lpstr>
      <vt:lpstr>Korte herhaling morfologie bloem/plant</vt:lpstr>
      <vt:lpstr>Bestuiving</vt:lpstr>
      <vt:lpstr>Bestuiving / bevruchting</vt:lpstr>
      <vt:lpstr>Vegetatieve vermeerdering</vt:lpstr>
      <vt:lpstr>Voorbeelden van vegetatieve vermeerdering.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Vermeerderen</dc:title>
  <dc:creator>lieke jansen</dc:creator>
  <cp:lastModifiedBy>Jacintha Westerink</cp:lastModifiedBy>
  <cp:revision>27</cp:revision>
  <dcterms:created xsi:type="dcterms:W3CDTF">2015-05-19T12:23:47Z</dcterms:created>
  <dcterms:modified xsi:type="dcterms:W3CDTF">2022-02-06T21:28:19Z</dcterms:modified>
</cp:coreProperties>
</file>